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9" r:id="rId2"/>
    <p:sldId id="273" r:id="rId3"/>
    <p:sldId id="275" r:id="rId4"/>
    <p:sldId id="276" r:id="rId5"/>
    <p:sldId id="269" r:id="rId6"/>
    <p:sldId id="257" r:id="rId7"/>
    <p:sldId id="260" r:id="rId8"/>
    <p:sldId id="261" r:id="rId9"/>
    <p:sldId id="262" r:id="rId10"/>
    <p:sldId id="263" r:id="rId11"/>
    <p:sldId id="264" r:id="rId12"/>
    <p:sldId id="265" r:id="rId13"/>
    <p:sldId id="266" r:id="rId14"/>
    <p:sldId id="267" r:id="rId15"/>
    <p:sldId id="268" r:id="rId16"/>
    <p:sldId id="270" r:id="rId17"/>
    <p:sldId id="271" r:id="rId18"/>
    <p:sldId id="277" r:id="rId19"/>
    <p:sldId id="27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4660"/>
  </p:normalViewPr>
  <p:slideViewPr>
    <p:cSldViewPr snapToGrid="0">
      <p:cViewPr varScale="1">
        <p:scale>
          <a:sx n="78" d="100"/>
          <a:sy n="78" d="100"/>
        </p:scale>
        <p:origin x="110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160BD14-84E3-44A5-8244-FCCA87264D1D}" type="datetimeFigureOut">
              <a:rPr lang="en-US" smtClean="0"/>
              <a:t>11/19/2024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9D4E43FD-6D58-4939-98AD-226D4AAE6BB9}"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316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60BD14-84E3-44A5-8244-FCCA87264D1D}"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4E43FD-6D58-4939-98AD-226D4AAE6BB9}" type="slidenum">
              <a:rPr lang="en-US" smtClean="0"/>
              <a:t>‹#›</a:t>
            </a:fld>
            <a:endParaRPr lang="en-US"/>
          </a:p>
        </p:txBody>
      </p:sp>
    </p:spTree>
    <p:extLst>
      <p:ext uri="{BB962C8B-B14F-4D97-AF65-F5344CB8AC3E}">
        <p14:creationId xmlns:p14="http://schemas.microsoft.com/office/powerpoint/2010/main" val="2952521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60BD14-84E3-44A5-8244-FCCA87264D1D}"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E43FD-6D58-4939-98AD-226D4AAE6BB9}"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9843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60BD14-84E3-44A5-8244-FCCA87264D1D}"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E43FD-6D58-4939-98AD-226D4AAE6BB9}"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76249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60BD14-84E3-44A5-8244-FCCA87264D1D}"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E43FD-6D58-4939-98AD-226D4AAE6BB9}" type="slidenum">
              <a:rPr lang="en-US" smtClean="0"/>
              <a:t>‹#›</a:t>
            </a:fld>
            <a:endParaRPr lang="en-US"/>
          </a:p>
        </p:txBody>
      </p:sp>
    </p:spTree>
    <p:extLst>
      <p:ext uri="{BB962C8B-B14F-4D97-AF65-F5344CB8AC3E}">
        <p14:creationId xmlns:p14="http://schemas.microsoft.com/office/powerpoint/2010/main" val="14998674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60BD14-84E3-44A5-8244-FCCA87264D1D}"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E43FD-6D58-4939-98AD-226D4AAE6BB9}"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5282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60BD14-84E3-44A5-8244-FCCA87264D1D}"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E43FD-6D58-4939-98AD-226D4AAE6BB9}"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8574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60BD14-84E3-44A5-8244-FCCA87264D1D}"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E43FD-6D58-4939-98AD-226D4AAE6BB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5039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60BD14-84E3-44A5-8244-FCCA87264D1D}"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E43FD-6D58-4939-98AD-226D4AAE6BB9}"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2706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60BD14-84E3-44A5-8244-FCCA87264D1D}"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E43FD-6D58-4939-98AD-226D4AAE6BB9}" type="slidenum">
              <a:rPr lang="en-US" smtClean="0"/>
              <a:t>‹#›</a:t>
            </a:fld>
            <a:endParaRPr lang="en-US"/>
          </a:p>
        </p:txBody>
      </p:sp>
    </p:spTree>
    <p:extLst>
      <p:ext uri="{BB962C8B-B14F-4D97-AF65-F5344CB8AC3E}">
        <p14:creationId xmlns:p14="http://schemas.microsoft.com/office/powerpoint/2010/main" val="765344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60BD14-84E3-44A5-8244-FCCA87264D1D}"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E43FD-6D58-4939-98AD-226D4AAE6BB9}"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511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60BD14-84E3-44A5-8244-FCCA87264D1D}"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4E43FD-6D58-4939-98AD-226D4AAE6BB9}" type="slidenum">
              <a:rPr lang="en-US" smtClean="0"/>
              <a:t>‹#›</a:t>
            </a:fld>
            <a:endParaRPr lang="en-U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8297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60BD14-84E3-44A5-8244-FCCA87264D1D}" type="datetimeFigureOut">
              <a:rPr lang="en-US" smtClean="0"/>
              <a:t>11/19/2024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4E43FD-6D58-4939-98AD-226D4AAE6BB9}"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791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60BD14-84E3-44A5-8244-FCCA87264D1D}" type="datetimeFigureOut">
              <a:rPr lang="en-US" smtClean="0"/>
              <a:t>11/19/2024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4E43FD-6D58-4939-98AD-226D4AAE6BB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8627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60BD14-84E3-44A5-8244-FCCA87264D1D}" type="datetimeFigureOut">
              <a:rPr lang="en-US" smtClean="0"/>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4E43FD-6D58-4939-98AD-226D4AAE6BB9}" type="slidenum">
              <a:rPr lang="en-US" smtClean="0"/>
              <a:t>‹#›</a:t>
            </a:fld>
            <a:endParaRPr lang="en-US"/>
          </a:p>
        </p:txBody>
      </p:sp>
    </p:spTree>
    <p:extLst>
      <p:ext uri="{BB962C8B-B14F-4D97-AF65-F5344CB8AC3E}">
        <p14:creationId xmlns:p14="http://schemas.microsoft.com/office/powerpoint/2010/main" val="211847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60BD14-84E3-44A5-8244-FCCA87264D1D}"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4E43FD-6D58-4939-98AD-226D4AAE6BB9}"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3796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60BD14-84E3-44A5-8244-FCCA87264D1D}"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4E43FD-6D58-4939-98AD-226D4AAE6BB9}" type="slidenum">
              <a:rPr lang="en-US" smtClean="0"/>
              <a:t>‹#›</a:t>
            </a:fld>
            <a:endParaRPr lang="en-US"/>
          </a:p>
        </p:txBody>
      </p:sp>
    </p:spTree>
    <p:extLst>
      <p:ext uri="{BB962C8B-B14F-4D97-AF65-F5344CB8AC3E}">
        <p14:creationId xmlns:p14="http://schemas.microsoft.com/office/powerpoint/2010/main" val="1370649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160BD14-84E3-44A5-8244-FCCA87264D1D}" type="datetimeFigureOut">
              <a:rPr lang="en-US" smtClean="0"/>
              <a:t>11/19/2024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D4E43FD-6D58-4939-98AD-226D4AAE6BB9}" type="slidenum">
              <a:rPr lang="en-US" smtClean="0"/>
              <a:t>‹#›</a:t>
            </a:fld>
            <a:endParaRPr lang="en-US"/>
          </a:p>
        </p:txBody>
      </p:sp>
    </p:spTree>
    <p:extLst>
      <p:ext uri="{BB962C8B-B14F-4D97-AF65-F5344CB8AC3E}">
        <p14:creationId xmlns:p14="http://schemas.microsoft.com/office/powerpoint/2010/main" val="417576634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539D812-67A8-BECF-AA34-A706E8FBA4AF}"/>
              </a:ext>
            </a:extLst>
          </p:cNvPr>
          <p:cNvSpPr>
            <a:spLocks noGrp="1" noChangeArrowheads="1"/>
          </p:cNvSpPr>
          <p:nvPr>
            <p:ph type="title"/>
          </p:nvPr>
        </p:nvSpPr>
        <p:spPr bwMode="auto">
          <a:xfrm>
            <a:off x="250723" y="217856"/>
            <a:ext cx="1151357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chemeClr val="tx1"/>
                </a:solidFill>
                <a:effectLst/>
                <a:latin typeface="Arial" panose="020B0604020202020204" pitchFamily="34" charset="0"/>
              </a:rPr>
              <a:t>"Optimizing Healthcare Order Analytics with </a:t>
            </a:r>
            <a:r>
              <a:rPr lang="en-US" altLang="en-US" sz="4000" b="1" dirty="0">
                <a:latin typeface="Arial" panose="020B0604020202020204" pitchFamily="34" charset="0"/>
              </a:rPr>
              <a:t>My </a:t>
            </a:r>
            <a:r>
              <a:rPr kumimoji="0" lang="en-US" altLang="en-US" sz="4000" b="1" i="0" u="none" strike="noStrike" cap="none" normalizeH="0" baseline="0" dirty="0">
                <a:ln>
                  <a:noFill/>
                </a:ln>
                <a:solidFill>
                  <a:schemeClr val="tx1"/>
                </a:solidFill>
                <a:effectLst/>
                <a:latin typeface="Arial" panose="020B0604020202020204" pitchFamily="34" charset="0"/>
              </a:rPr>
              <a:t>SQL"</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9DE26C1E-546C-6B52-DC37-B9FDD5E1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1987"/>
            <a:ext cx="12192000" cy="5216013"/>
          </a:xfrm>
          <a:prstGeom prst="rect">
            <a:avLst/>
          </a:prstGeom>
        </p:spPr>
      </p:pic>
    </p:spTree>
    <p:extLst>
      <p:ext uri="{BB962C8B-B14F-4D97-AF65-F5344CB8AC3E}">
        <p14:creationId xmlns:p14="http://schemas.microsoft.com/office/powerpoint/2010/main" val="1333237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0E7A3E-3624-BDAE-DF6C-EF22AB0D25C0}"/>
              </a:ext>
            </a:extLst>
          </p:cNvPr>
          <p:cNvSpPr txBox="1"/>
          <p:nvPr/>
        </p:nvSpPr>
        <p:spPr>
          <a:xfrm>
            <a:off x="731905" y="741311"/>
            <a:ext cx="6096000" cy="830997"/>
          </a:xfrm>
          <a:prstGeom prst="rect">
            <a:avLst/>
          </a:prstGeom>
          <a:noFill/>
        </p:spPr>
        <p:txBody>
          <a:bodyPr wrap="square">
            <a:spAutoFit/>
          </a:bodyPr>
          <a:lstStyle/>
          <a:p>
            <a:r>
              <a:rPr lang="en-US" sz="2400" b="1" dirty="0"/>
              <a:t>List all orders placed after January 31, 2021, from the orders table.</a:t>
            </a:r>
          </a:p>
        </p:txBody>
      </p:sp>
      <p:sp>
        <p:nvSpPr>
          <p:cNvPr id="5" name="TextBox 4">
            <a:extLst>
              <a:ext uri="{FF2B5EF4-FFF2-40B4-BE49-F238E27FC236}">
                <a16:creationId xmlns:a16="http://schemas.microsoft.com/office/drawing/2014/main" id="{AA817857-B032-D913-AAC1-608EBA7FD144}"/>
              </a:ext>
            </a:extLst>
          </p:cNvPr>
          <p:cNvSpPr txBox="1"/>
          <p:nvPr/>
        </p:nvSpPr>
        <p:spPr>
          <a:xfrm>
            <a:off x="731905" y="1572308"/>
            <a:ext cx="6406312" cy="707886"/>
          </a:xfrm>
          <a:prstGeom prst="rect">
            <a:avLst/>
          </a:prstGeom>
          <a:noFill/>
        </p:spPr>
        <p:txBody>
          <a:bodyPr wrap="square" rtlCol="0">
            <a:spAutoFit/>
          </a:bodyPr>
          <a:lstStyle/>
          <a:p>
            <a:r>
              <a:rPr lang="en-US" sz="2000" dirty="0"/>
              <a:t>SELECT ID, Name, `Date Placed` FROM `orderscleaned (2)`</a:t>
            </a:r>
          </a:p>
          <a:p>
            <a:r>
              <a:rPr lang="en-US" sz="2000" dirty="0"/>
              <a:t>WHERE `Date Placed` &gt; '2021-01-31';</a:t>
            </a:r>
          </a:p>
        </p:txBody>
      </p:sp>
      <p:pic>
        <p:nvPicPr>
          <p:cNvPr id="7" name="Picture 6">
            <a:extLst>
              <a:ext uri="{FF2B5EF4-FFF2-40B4-BE49-F238E27FC236}">
                <a16:creationId xmlns:a16="http://schemas.microsoft.com/office/drawing/2014/main" id="{146600AA-7C14-58DB-247D-329875004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8889" y="2442396"/>
            <a:ext cx="2232853" cy="2670378"/>
          </a:xfrm>
          <a:prstGeom prst="rect">
            <a:avLst/>
          </a:prstGeom>
        </p:spPr>
      </p:pic>
      <p:pic>
        <p:nvPicPr>
          <p:cNvPr id="9" name="Picture 8">
            <a:extLst>
              <a:ext uri="{FF2B5EF4-FFF2-40B4-BE49-F238E27FC236}">
                <a16:creationId xmlns:a16="http://schemas.microsoft.com/office/drawing/2014/main" id="{A89715C9-B3F8-06FF-B668-14C1B70E7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256" y="5407789"/>
            <a:ext cx="6858594" cy="617273"/>
          </a:xfrm>
          <a:prstGeom prst="rect">
            <a:avLst/>
          </a:prstGeom>
        </p:spPr>
      </p:pic>
      <p:pic>
        <p:nvPicPr>
          <p:cNvPr id="11" name="Picture 10">
            <a:extLst>
              <a:ext uri="{FF2B5EF4-FFF2-40B4-BE49-F238E27FC236}">
                <a16:creationId xmlns:a16="http://schemas.microsoft.com/office/drawing/2014/main" id="{F324FBFD-4987-EB0F-7446-3FA7AEBD0F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218">
            <a:off x="7308805" y="1513767"/>
            <a:ext cx="3836649" cy="3952562"/>
          </a:xfrm>
          <a:prstGeom prst="rect">
            <a:avLst/>
          </a:prstGeom>
          <a:effectLst>
            <a:glow rad="127000">
              <a:schemeClr val="bg1"/>
            </a:glow>
            <a:outerShdw dist="50800" dir="8340000" algn="ctr" rotWithShape="0">
              <a:srgbClr val="000000">
                <a:alpha val="43137"/>
              </a:srgbClr>
            </a:outerShdw>
            <a:reflection blurRad="6350" stA="0" endPos="35000" dir="5400000" sy="-100000" algn="bl" rotWithShape="0"/>
            <a:softEdge rad="12700"/>
          </a:effectLst>
        </p:spPr>
      </p:pic>
    </p:spTree>
    <p:extLst>
      <p:ext uri="{BB962C8B-B14F-4D97-AF65-F5344CB8AC3E}">
        <p14:creationId xmlns:p14="http://schemas.microsoft.com/office/powerpoint/2010/main" val="897189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3000"/>
                <a:satMod val="150000"/>
                <a:shade val="98000"/>
                <a:lumMod val="102000"/>
                <a:alpha val="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17C1AB-870F-CFBC-6ACD-3C1E2B1CCA50}"/>
              </a:ext>
            </a:extLst>
          </p:cNvPr>
          <p:cNvSpPr txBox="1"/>
          <p:nvPr/>
        </p:nvSpPr>
        <p:spPr>
          <a:xfrm>
            <a:off x="3893575" y="645436"/>
            <a:ext cx="7384025" cy="830997"/>
          </a:xfrm>
          <a:prstGeom prst="rect">
            <a:avLst/>
          </a:prstGeom>
          <a:noFill/>
        </p:spPr>
        <p:txBody>
          <a:bodyPr wrap="square" rtlCol="0">
            <a:spAutoFit/>
          </a:bodyPr>
          <a:lstStyle/>
          <a:p>
            <a:r>
              <a:rPr lang="en-US" sz="2400" b="1" dirty="0"/>
              <a:t>Show all orders where the Address contains the word "Road" from the orders table.</a:t>
            </a:r>
          </a:p>
        </p:txBody>
      </p:sp>
      <p:sp>
        <p:nvSpPr>
          <p:cNvPr id="3" name="TextBox 2">
            <a:extLst>
              <a:ext uri="{FF2B5EF4-FFF2-40B4-BE49-F238E27FC236}">
                <a16:creationId xmlns:a16="http://schemas.microsoft.com/office/drawing/2014/main" id="{69BFC480-3163-5370-1AD6-0A465A1ED2D8}"/>
              </a:ext>
            </a:extLst>
          </p:cNvPr>
          <p:cNvSpPr txBox="1"/>
          <p:nvPr/>
        </p:nvSpPr>
        <p:spPr>
          <a:xfrm>
            <a:off x="4353569" y="1476433"/>
            <a:ext cx="7075825" cy="707886"/>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SELECT ID, Name, Address FROM `orderscleaned (2)`</a:t>
            </a:r>
          </a:p>
          <a:p>
            <a:r>
              <a:rPr lang="en-US" sz="2000" dirty="0">
                <a:latin typeface="Calibri" panose="020F0502020204030204" pitchFamily="34" charset="0"/>
                <a:ea typeface="Calibri" panose="020F0502020204030204" pitchFamily="34" charset="0"/>
                <a:cs typeface="Calibri" panose="020F0502020204030204" pitchFamily="34" charset="0"/>
              </a:rPr>
              <a:t>WHERE Address LIKE  '%Road%';</a:t>
            </a:r>
          </a:p>
        </p:txBody>
      </p:sp>
      <p:pic>
        <p:nvPicPr>
          <p:cNvPr id="5" name="Picture 4">
            <a:extLst>
              <a:ext uri="{FF2B5EF4-FFF2-40B4-BE49-F238E27FC236}">
                <a16:creationId xmlns:a16="http://schemas.microsoft.com/office/drawing/2014/main" id="{4256AB8B-90D1-BA02-86EA-1F66418D7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252366"/>
            <a:ext cx="3505504" cy="3419623"/>
          </a:xfrm>
          <a:prstGeom prst="rect">
            <a:avLst/>
          </a:prstGeom>
        </p:spPr>
      </p:pic>
      <p:pic>
        <p:nvPicPr>
          <p:cNvPr id="7" name="Picture 6">
            <a:extLst>
              <a:ext uri="{FF2B5EF4-FFF2-40B4-BE49-F238E27FC236}">
                <a16:creationId xmlns:a16="http://schemas.microsoft.com/office/drawing/2014/main" id="{E646C268-B765-8E9D-FCA7-F86FE698A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1762" y="5740036"/>
            <a:ext cx="6950042" cy="358171"/>
          </a:xfrm>
          <a:prstGeom prst="rect">
            <a:avLst/>
          </a:prstGeom>
        </p:spPr>
      </p:pic>
      <p:pic>
        <p:nvPicPr>
          <p:cNvPr id="9" name="Picture 8">
            <a:extLst>
              <a:ext uri="{FF2B5EF4-FFF2-40B4-BE49-F238E27FC236}">
                <a16:creationId xmlns:a16="http://schemas.microsoft.com/office/drawing/2014/main" id="{5271E17F-15FE-6554-5031-95A7B1A2F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897" y="2112448"/>
            <a:ext cx="3505504" cy="3246996"/>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810780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574F61-6A15-E068-F27E-4C2FB57006C4}"/>
              </a:ext>
            </a:extLst>
          </p:cNvPr>
          <p:cNvSpPr txBox="1"/>
          <p:nvPr/>
        </p:nvSpPr>
        <p:spPr>
          <a:xfrm>
            <a:off x="644020" y="675427"/>
            <a:ext cx="8790039" cy="830997"/>
          </a:xfrm>
          <a:prstGeom prst="rect">
            <a:avLst/>
          </a:prstGeom>
          <a:noFill/>
        </p:spPr>
        <p:txBody>
          <a:bodyPr wrap="square" rtlCol="0">
            <a:spAutoFit/>
          </a:bodyPr>
          <a:lstStyle/>
          <a:p>
            <a:r>
              <a:rPr lang="en-US" sz="2400" b="1" dirty="0"/>
              <a:t>Calculate the total number of orders and the average total amount for each IVR type</a:t>
            </a:r>
            <a:r>
              <a:rPr lang="en-US" dirty="0"/>
              <a:t>.</a:t>
            </a:r>
          </a:p>
        </p:txBody>
      </p:sp>
      <p:sp>
        <p:nvSpPr>
          <p:cNvPr id="3" name="TextBox 2">
            <a:extLst>
              <a:ext uri="{FF2B5EF4-FFF2-40B4-BE49-F238E27FC236}">
                <a16:creationId xmlns:a16="http://schemas.microsoft.com/office/drawing/2014/main" id="{49F84051-445C-33E9-80A6-8061F4BF75AF}"/>
              </a:ext>
            </a:extLst>
          </p:cNvPr>
          <p:cNvSpPr txBox="1"/>
          <p:nvPr/>
        </p:nvSpPr>
        <p:spPr>
          <a:xfrm>
            <a:off x="752166" y="1578035"/>
            <a:ext cx="5835447" cy="1200329"/>
          </a:xfrm>
          <a:prstGeom prst="rect">
            <a:avLst/>
          </a:prstGeom>
          <a:noFill/>
        </p:spPr>
        <p:txBody>
          <a:bodyPr wrap="square" rtlCol="0">
            <a:spAutoFit/>
          </a:bodyPr>
          <a:lstStyle/>
          <a:p>
            <a:r>
              <a:rPr lang="en-US" dirty="0"/>
              <a:t>SELECT IVR, count(*) as total_orders , avg(total) as total_average</a:t>
            </a:r>
          </a:p>
          <a:p>
            <a:r>
              <a:rPr lang="en-US" dirty="0"/>
              <a:t>FROM orders </a:t>
            </a:r>
          </a:p>
          <a:p>
            <a:r>
              <a:rPr lang="en-US" dirty="0"/>
              <a:t>GROUP BY IVR;</a:t>
            </a:r>
          </a:p>
        </p:txBody>
      </p:sp>
      <p:pic>
        <p:nvPicPr>
          <p:cNvPr id="5" name="Picture 4">
            <a:extLst>
              <a:ext uri="{FF2B5EF4-FFF2-40B4-BE49-F238E27FC236}">
                <a16:creationId xmlns:a16="http://schemas.microsoft.com/office/drawing/2014/main" id="{5A808A81-2676-889A-3BE9-81067F520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780" y="2921586"/>
            <a:ext cx="4345858" cy="1982726"/>
          </a:xfrm>
          <a:prstGeom prst="rect">
            <a:avLst/>
          </a:prstGeom>
        </p:spPr>
      </p:pic>
      <p:pic>
        <p:nvPicPr>
          <p:cNvPr id="7" name="Picture 6">
            <a:extLst>
              <a:ext uri="{FF2B5EF4-FFF2-40B4-BE49-F238E27FC236}">
                <a16:creationId xmlns:a16="http://schemas.microsoft.com/office/drawing/2014/main" id="{FEC6EB45-3109-24B3-D50E-75C499A3C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66" y="5229494"/>
            <a:ext cx="5835447" cy="464860"/>
          </a:xfrm>
          <a:prstGeom prst="rect">
            <a:avLst/>
          </a:prstGeom>
        </p:spPr>
      </p:pic>
      <p:pic>
        <p:nvPicPr>
          <p:cNvPr id="9" name="Picture 8">
            <a:extLst>
              <a:ext uri="{FF2B5EF4-FFF2-40B4-BE49-F238E27FC236}">
                <a16:creationId xmlns:a16="http://schemas.microsoft.com/office/drawing/2014/main" id="{8960363A-7D08-B11E-827A-C6F9AABD1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3913" y="1708010"/>
            <a:ext cx="4493342" cy="387459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41094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A49488-BA03-28F0-423E-847F48CEB8DF}"/>
              </a:ext>
            </a:extLst>
          </p:cNvPr>
          <p:cNvSpPr txBox="1"/>
          <p:nvPr/>
        </p:nvSpPr>
        <p:spPr>
          <a:xfrm>
            <a:off x="865239" y="849928"/>
            <a:ext cx="6528619" cy="461665"/>
          </a:xfrm>
          <a:prstGeom prst="rect">
            <a:avLst/>
          </a:prstGeom>
          <a:noFill/>
        </p:spPr>
        <p:txBody>
          <a:bodyPr wrap="square" rtlCol="0">
            <a:spAutoFit/>
          </a:bodyPr>
          <a:lstStyle/>
          <a:p>
            <a:r>
              <a:rPr lang="en-US" sz="2400" b="1" dirty="0"/>
              <a:t>Find the top 3 highest total amounts.</a:t>
            </a:r>
            <a:endParaRPr lang="en-US" sz="2000" b="1" dirty="0"/>
          </a:p>
        </p:txBody>
      </p:sp>
      <p:sp>
        <p:nvSpPr>
          <p:cNvPr id="3" name="TextBox 2">
            <a:extLst>
              <a:ext uri="{FF2B5EF4-FFF2-40B4-BE49-F238E27FC236}">
                <a16:creationId xmlns:a16="http://schemas.microsoft.com/office/drawing/2014/main" id="{7415AED7-F61E-72FA-46E4-2A21F83976BD}"/>
              </a:ext>
            </a:extLst>
          </p:cNvPr>
          <p:cNvSpPr txBox="1"/>
          <p:nvPr/>
        </p:nvSpPr>
        <p:spPr>
          <a:xfrm>
            <a:off x="668592" y="1311593"/>
            <a:ext cx="6626942" cy="707886"/>
          </a:xfrm>
          <a:prstGeom prst="rect">
            <a:avLst/>
          </a:prstGeom>
          <a:noFill/>
        </p:spPr>
        <p:txBody>
          <a:bodyPr wrap="square" rtlCol="0">
            <a:spAutoFit/>
          </a:bodyPr>
          <a:lstStyle/>
          <a:p>
            <a:r>
              <a:rPr lang="en-US" sz="2000" dirty="0"/>
              <a:t>SELECT ID , total FROM orders ORDER BY total DESC limit 3;</a:t>
            </a:r>
          </a:p>
        </p:txBody>
      </p:sp>
      <p:pic>
        <p:nvPicPr>
          <p:cNvPr id="5" name="Picture 4">
            <a:extLst>
              <a:ext uri="{FF2B5EF4-FFF2-40B4-BE49-F238E27FC236}">
                <a16:creationId xmlns:a16="http://schemas.microsoft.com/office/drawing/2014/main" id="{64565CD4-BB64-42C3-5417-7275211BD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658" y="2413336"/>
            <a:ext cx="3452161" cy="2732961"/>
          </a:xfrm>
          <a:prstGeom prst="rect">
            <a:avLst/>
          </a:prstGeom>
        </p:spPr>
      </p:pic>
      <p:pic>
        <p:nvPicPr>
          <p:cNvPr id="7" name="Picture 6">
            <a:extLst>
              <a:ext uri="{FF2B5EF4-FFF2-40B4-BE49-F238E27FC236}">
                <a16:creationId xmlns:a16="http://schemas.microsoft.com/office/drawing/2014/main" id="{5B86DA68-7EFF-1304-1899-BBB555578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239" y="5443348"/>
            <a:ext cx="6430295" cy="471948"/>
          </a:xfrm>
          <a:prstGeom prst="rect">
            <a:avLst/>
          </a:prstGeom>
        </p:spPr>
      </p:pic>
      <p:pic>
        <p:nvPicPr>
          <p:cNvPr id="9" name="Picture 8">
            <a:extLst>
              <a:ext uri="{FF2B5EF4-FFF2-40B4-BE49-F238E27FC236}">
                <a16:creationId xmlns:a16="http://schemas.microsoft.com/office/drawing/2014/main" id="{3DBF95F4-0FCD-17B1-268C-0BEE6F8AB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0505" y="743510"/>
            <a:ext cx="3883742" cy="5370980"/>
          </a:xfrm>
          <a:prstGeom prst="rect">
            <a:avLst/>
          </a:prstGeom>
          <a:effectLst>
            <a:outerShdw blurRad="63500" sx="102000" sy="102000" algn="ctr" rotWithShape="0">
              <a:prstClr val="black">
                <a:alpha val="40000"/>
              </a:prstClr>
            </a:outerShdw>
            <a:softEdge rad="88900"/>
          </a:effectLst>
        </p:spPr>
      </p:pic>
    </p:spTree>
    <p:extLst>
      <p:ext uri="{BB962C8B-B14F-4D97-AF65-F5344CB8AC3E}">
        <p14:creationId xmlns:p14="http://schemas.microsoft.com/office/powerpoint/2010/main" val="4073398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5FAEB-56D8-32EA-24AA-D98372FCF181}"/>
              </a:ext>
            </a:extLst>
          </p:cNvPr>
          <p:cNvSpPr txBox="1"/>
          <p:nvPr/>
        </p:nvSpPr>
        <p:spPr>
          <a:xfrm>
            <a:off x="4552337" y="775427"/>
            <a:ext cx="7069393" cy="461665"/>
          </a:xfrm>
          <a:prstGeom prst="rect">
            <a:avLst/>
          </a:prstGeom>
          <a:noFill/>
        </p:spPr>
        <p:txBody>
          <a:bodyPr wrap="square" rtlCol="0">
            <a:spAutoFit/>
          </a:bodyPr>
          <a:lstStyle/>
          <a:p>
            <a:r>
              <a:rPr lang="en-US" sz="2400" b="1" dirty="0"/>
              <a:t>List all unique states where orders have been placed.</a:t>
            </a:r>
          </a:p>
        </p:txBody>
      </p:sp>
      <p:sp>
        <p:nvSpPr>
          <p:cNvPr id="3" name="TextBox 2">
            <a:extLst>
              <a:ext uri="{FF2B5EF4-FFF2-40B4-BE49-F238E27FC236}">
                <a16:creationId xmlns:a16="http://schemas.microsoft.com/office/drawing/2014/main" id="{1724D6FA-D4E5-338D-C570-A7BDD4E4EC50}"/>
              </a:ext>
            </a:extLst>
          </p:cNvPr>
          <p:cNvSpPr txBox="1"/>
          <p:nvPr/>
        </p:nvSpPr>
        <p:spPr>
          <a:xfrm>
            <a:off x="5909186" y="1213623"/>
            <a:ext cx="5919019" cy="400110"/>
          </a:xfrm>
          <a:prstGeom prst="rect">
            <a:avLst/>
          </a:prstGeom>
          <a:noFill/>
        </p:spPr>
        <p:txBody>
          <a:bodyPr wrap="square" rtlCol="0">
            <a:spAutoFit/>
          </a:bodyPr>
          <a:lstStyle/>
          <a:p>
            <a:r>
              <a:rPr lang="en-US" sz="2000" dirty="0"/>
              <a:t>SELECT  DISTINCT state  FROM  orders;</a:t>
            </a:r>
          </a:p>
        </p:txBody>
      </p:sp>
      <p:pic>
        <p:nvPicPr>
          <p:cNvPr id="5" name="Picture 4">
            <a:extLst>
              <a:ext uri="{FF2B5EF4-FFF2-40B4-BE49-F238E27FC236}">
                <a16:creationId xmlns:a16="http://schemas.microsoft.com/office/drawing/2014/main" id="{324D1799-3A66-E8A8-86C4-754DE9C63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148" y="1821096"/>
            <a:ext cx="2195232" cy="3215808"/>
          </a:xfrm>
          <a:prstGeom prst="rect">
            <a:avLst/>
          </a:prstGeom>
        </p:spPr>
      </p:pic>
      <p:pic>
        <p:nvPicPr>
          <p:cNvPr id="7" name="Picture 6">
            <a:extLst>
              <a:ext uri="{FF2B5EF4-FFF2-40B4-BE49-F238E27FC236}">
                <a16:creationId xmlns:a16="http://schemas.microsoft.com/office/drawing/2014/main" id="{44E3E50E-544F-D1A8-13B1-5F84C6E68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7750" y="5445396"/>
            <a:ext cx="4681360" cy="274852"/>
          </a:xfrm>
          <a:prstGeom prst="rect">
            <a:avLst/>
          </a:prstGeom>
        </p:spPr>
      </p:pic>
      <p:pic>
        <p:nvPicPr>
          <p:cNvPr id="9" name="Picture 8">
            <a:extLst>
              <a:ext uri="{FF2B5EF4-FFF2-40B4-BE49-F238E27FC236}">
                <a16:creationId xmlns:a16="http://schemas.microsoft.com/office/drawing/2014/main" id="{983D33B8-A188-4103-FE15-5A4F20FD47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392" y="1927123"/>
            <a:ext cx="5520744" cy="3518273"/>
          </a:xfrm>
          <a:prstGeom prst="rect">
            <a:avLst/>
          </a:prstGeom>
        </p:spPr>
      </p:pic>
    </p:spTree>
    <p:extLst>
      <p:ext uri="{BB962C8B-B14F-4D97-AF65-F5344CB8AC3E}">
        <p14:creationId xmlns:p14="http://schemas.microsoft.com/office/powerpoint/2010/main" val="1607767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0C1170-EFC2-1828-8B0B-17354B1C3FEE}"/>
              </a:ext>
            </a:extLst>
          </p:cNvPr>
          <p:cNvSpPr txBox="1"/>
          <p:nvPr/>
        </p:nvSpPr>
        <p:spPr>
          <a:xfrm>
            <a:off x="668593" y="609601"/>
            <a:ext cx="10726992" cy="830997"/>
          </a:xfrm>
          <a:prstGeom prst="rect">
            <a:avLst/>
          </a:prstGeom>
          <a:noFill/>
        </p:spPr>
        <p:txBody>
          <a:bodyPr wrap="square" rtlCol="0">
            <a:spAutoFit/>
          </a:bodyPr>
          <a:lstStyle/>
          <a:p>
            <a:r>
              <a:rPr lang="en-US" sz="2400" b="1" dirty="0"/>
              <a:t>Calculate the percentage of orders that are COD (Cash on Delivery) versus non-COD orders</a:t>
            </a:r>
            <a:r>
              <a:rPr lang="en-US" dirty="0"/>
              <a:t>.</a:t>
            </a:r>
          </a:p>
        </p:txBody>
      </p:sp>
      <p:sp>
        <p:nvSpPr>
          <p:cNvPr id="4" name="TextBox 3">
            <a:extLst>
              <a:ext uri="{FF2B5EF4-FFF2-40B4-BE49-F238E27FC236}">
                <a16:creationId xmlns:a16="http://schemas.microsoft.com/office/drawing/2014/main" id="{F2FF149E-0B5A-577B-AA6B-95EF95788864}"/>
              </a:ext>
            </a:extLst>
          </p:cNvPr>
          <p:cNvSpPr txBox="1"/>
          <p:nvPr/>
        </p:nvSpPr>
        <p:spPr>
          <a:xfrm>
            <a:off x="668593" y="1342274"/>
            <a:ext cx="10205884" cy="1323439"/>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SELECT     </a:t>
            </a:r>
          </a:p>
          <a:p>
            <a:r>
              <a:rPr lang="en-US" sz="2000" dirty="0">
                <a:latin typeface="Calibri" panose="020F0502020204030204" pitchFamily="34" charset="0"/>
                <a:ea typeface="Calibri" panose="020F0502020204030204" pitchFamily="34" charset="0"/>
                <a:cs typeface="Calibri" panose="020F0502020204030204" pitchFamily="34" charset="0"/>
              </a:rPr>
              <a:t>(SUM(CASE WHEN isCOD = TRUE THEN 1 ELSE 0 END) / COUNT(*)) * 100 AS COD_Percentage,    </a:t>
            </a:r>
          </a:p>
          <a:p>
            <a:r>
              <a:rPr lang="en-US" sz="2000" dirty="0">
                <a:latin typeface="Calibri" panose="020F0502020204030204" pitchFamily="34" charset="0"/>
                <a:ea typeface="Calibri" panose="020F0502020204030204" pitchFamily="34" charset="0"/>
                <a:cs typeface="Calibri" panose="020F0502020204030204" pitchFamily="34" charset="0"/>
              </a:rPr>
              <a:t>(SUM(CASE WHEN isCOD = FALSE THEN 1 ELSE 0 END) / COUNT(*)) * 100 AS Non_COD_Percentage FROM orders;</a:t>
            </a:r>
          </a:p>
        </p:txBody>
      </p:sp>
      <p:pic>
        <p:nvPicPr>
          <p:cNvPr id="6" name="Picture 5">
            <a:extLst>
              <a:ext uri="{FF2B5EF4-FFF2-40B4-BE49-F238E27FC236}">
                <a16:creationId xmlns:a16="http://schemas.microsoft.com/office/drawing/2014/main" id="{84848B81-6B21-3401-253D-66A02A54CF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988" y="3578676"/>
            <a:ext cx="3642118" cy="1265689"/>
          </a:xfrm>
          <a:prstGeom prst="rect">
            <a:avLst/>
          </a:prstGeom>
        </p:spPr>
      </p:pic>
      <p:pic>
        <p:nvPicPr>
          <p:cNvPr id="14" name="Picture 13">
            <a:extLst>
              <a:ext uri="{FF2B5EF4-FFF2-40B4-BE49-F238E27FC236}">
                <a16:creationId xmlns:a16="http://schemas.microsoft.com/office/drawing/2014/main" id="{0B2FDD11-FB75-67A1-A1CC-323A1DB31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77" y="5515726"/>
            <a:ext cx="6645216" cy="584053"/>
          </a:xfrm>
          <a:prstGeom prst="rect">
            <a:avLst/>
          </a:prstGeom>
        </p:spPr>
      </p:pic>
      <p:pic>
        <p:nvPicPr>
          <p:cNvPr id="16" name="Picture 15">
            <a:extLst>
              <a:ext uri="{FF2B5EF4-FFF2-40B4-BE49-F238E27FC236}">
                <a16:creationId xmlns:a16="http://schemas.microsoft.com/office/drawing/2014/main" id="{D3008BE6-4981-3175-A19A-F7DAD7934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7947" y="2404286"/>
            <a:ext cx="4748981" cy="2930645"/>
          </a:xfrm>
          <a:prstGeom prst="rect">
            <a:avLst/>
          </a:prstGeom>
        </p:spPr>
      </p:pic>
    </p:spTree>
    <p:extLst>
      <p:ext uri="{BB962C8B-B14F-4D97-AF65-F5344CB8AC3E}">
        <p14:creationId xmlns:p14="http://schemas.microsoft.com/office/powerpoint/2010/main" val="548517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89DDE6-5762-71B2-F7EC-D069935226A0}"/>
              </a:ext>
            </a:extLst>
          </p:cNvPr>
          <p:cNvSpPr txBox="1"/>
          <p:nvPr/>
        </p:nvSpPr>
        <p:spPr>
          <a:xfrm>
            <a:off x="860161" y="662811"/>
            <a:ext cx="9655277" cy="830997"/>
          </a:xfrm>
          <a:prstGeom prst="rect">
            <a:avLst/>
          </a:prstGeom>
          <a:noFill/>
        </p:spPr>
        <p:txBody>
          <a:bodyPr wrap="square" rtlCol="0">
            <a:spAutoFit/>
          </a:bodyPr>
          <a:lstStyle/>
          <a:p>
            <a:r>
              <a:rPr lang="en-US" sz="2400" b="1" dirty="0"/>
              <a:t>Find the cities where the total Total amount of orders exceeds 1000 from the orders table.</a:t>
            </a:r>
          </a:p>
        </p:txBody>
      </p:sp>
      <p:sp>
        <p:nvSpPr>
          <p:cNvPr id="3" name="TextBox 2">
            <a:extLst>
              <a:ext uri="{FF2B5EF4-FFF2-40B4-BE49-F238E27FC236}">
                <a16:creationId xmlns:a16="http://schemas.microsoft.com/office/drawing/2014/main" id="{FD6F2E06-115C-07C0-2672-2B0AEB948451}"/>
              </a:ext>
            </a:extLst>
          </p:cNvPr>
          <p:cNvSpPr txBox="1"/>
          <p:nvPr/>
        </p:nvSpPr>
        <p:spPr>
          <a:xfrm>
            <a:off x="722833" y="1407910"/>
            <a:ext cx="10284543" cy="707886"/>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SELECT City, SUM(Total) AS Total Amount FROM `orderscleaned (2)` GROUP BY City </a:t>
            </a:r>
          </a:p>
          <a:p>
            <a:r>
              <a:rPr lang="en-US" sz="2000" dirty="0">
                <a:latin typeface="Calibri" panose="020F0502020204030204" pitchFamily="34" charset="0"/>
                <a:ea typeface="Calibri" panose="020F0502020204030204" pitchFamily="34" charset="0"/>
                <a:cs typeface="Calibri" panose="020F0502020204030204" pitchFamily="34" charset="0"/>
              </a:rPr>
              <a:t>HAVING SUM(Total) &gt; 1000;</a:t>
            </a:r>
          </a:p>
        </p:txBody>
      </p:sp>
      <p:pic>
        <p:nvPicPr>
          <p:cNvPr id="5" name="Picture 4">
            <a:extLst>
              <a:ext uri="{FF2B5EF4-FFF2-40B4-BE49-F238E27FC236}">
                <a16:creationId xmlns:a16="http://schemas.microsoft.com/office/drawing/2014/main" id="{BB9ECE26-5D1D-36CE-5E88-CD0544A5D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9619" y="2212672"/>
            <a:ext cx="2378845" cy="3028334"/>
          </a:xfrm>
          <a:prstGeom prst="rect">
            <a:avLst/>
          </a:prstGeom>
        </p:spPr>
      </p:pic>
      <p:pic>
        <p:nvPicPr>
          <p:cNvPr id="7" name="Picture 6">
            <a:extLst>
              <a:ext uri="{FF2B5EF4-FFF2-40B4-BE49-F238E27FC236}">
                <a16:creationId xmlns:a16="http://schemas.microsoft.com/office/drawing/2014/main" id="{A1D4ED18-CF26-89A1-974F-1608F5D95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3460" y="5790527"/>
            <a:ext cx="7254869" cy="388654"/>
          </a:xfrm>
          <a:prstGeom prst="rect">
            <a:avLst/>
          </a:prstGeom>
        </p:spPr>
      </p:pic>
      <p:pic>
        <p:nvPicPr>
          <p:cNvPr id="9" name="Picture 8">
            <a:extLst>
              <a:ext uri="{FF2B5EF4-FFF2-40B4-BE49-F238E27FC236}">
                <a16:creationId xmlns:a16="http://schemas.microsoft.com/office/drawing/2014/main" id="{8B360962-CE95-179A-0356-B42A5EAB3073}"/>
              </a:ext>
            </a:extLst>
          </p:cNvPr>
          <p:cNvPicPr>
            <a:picLocks noChangeAspect="1"/>
          </p:cNvPicPr>
          <p:nvPr/>
        </p:nvPicPr>
        <p:blipFill>
          <a:blip r:embed="rId4">
            <a:extLst>
              <a:ext uri="{28A0092B-C50C-407E-A947-70E740481C1C}">
                <a14:useLocalDpi xmlns:a14="http://schemas.microsoft.com/office/drawing/2010/main" val="0"/>
              </a:ext>
            </a:extLst>
          </a:blip>
          <a:srcRect b="9574"/>
          <a:stretch/>
        </p:blipFill>
        <p:spPr>
          <a:xfrm>
            <a:off x="1824123" y="2546554"/>
            <a:ext cx="3863675" cy="2903535"/>
          </a:xfrm>
          <a:prstGeom prst="rect">
            <a:avLst/>
          </a:prstGeom>
          <a:effectLst>
            <a:outerShdw blurRad="63500" sx="102000" sy="102000" algn="ctr" rotWithShape="0">
              <a:prstClr val="black">
                <a:alpha val="40000"/>
              </a:prstClr>
            </a:outerShdw>
            <a:softEdge rad="88900"/>
          </a:effectLst>
        </p:spPr>
      </p:pic>
    </p:spTree>
    <p:extLst>
      <p:ext uri="{BB962C8B-B14F-4D97-AF65-F5344CB8AC3E}">
        <p14:creationId xmlns:p14="http://schemas.microsoft.com/office/powerpoint/2010/main" val="145857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A70B6E-657C-3CC2-C9C8-534CB48F504F}"/>
              </a:ext>
            </a:extLst>
          </p:cNvPr>
          <p:cNvSpPr txBox="1"/>
          <p:nvPr/>
        </p:nvSpPr>
        <p:spPr>
          <a:xfrm>
            <a:off x="1612491" y="1101213"/>
            <a:ext cx="8554064" cy="1015663"/>
          </a:xfrm>
          <a:prstGeom prst="rect">
            <a:avLst/>
          </a:prstGeom>
          <a:noFill/>
        </p:spPr>
        <p:txBody>
          <a:bodyPr wrap="square" rtlCol="0">
            <a:spAutoFit/>
          </a:bodyPr>
          <a:lstStyle/>
          <a:p>
            <a:pPr algn="ctr"/>
            <a:r>
              <a:rPr lang="en-US" sz="6000" b="1" dirty="0"/>
              <a:t>Overall Insights</a:t>
            </a:r>
          </a:p>
        </p:txBody>
      </p:sp>
      <p:sp>
        <p:nvSpPr>
          <p:cNvPr id="5" name="TextBox 4">
            <a:extLst>
              <a:ext uri="{FF2B5EF4-FFF2-40B4-BE49-F238E27FC236}">
                <a16:creationId xmlns:a16="http://schemas.microsoft.com/office/drawing/2014/main" id="{7B08FD2C-36D9-8EEB-A9F0-DE59F958D9E6}"/>
              </a:ext>
            </a:extLst>
          </p:cNvPr>
          <p:cNvSpPr txBox="1"/>
          <p:nvPr/>
        </p:nvSpPr>
        <p:spPr>
          <a:xfrm>
            <a:off x="2281083" y="2251587"/>
            <a:ext cx="7983794" cy="369331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Sales performance</a:t>
            </a:r>
            <a:r>
              <a:rPr kumimoji="0" lang="en-US" altLang="en-US" sz="1800" b="0" i="0" u="none" strike="noStrike" cap="none" normalizeH="0" baseline="0" dirty="0">
                <a:ln>
                  <a:noFill/>
                </a:ln>
                <a:solidFill>
                  <a:schemeClr val="tx1"/>
                </a:solidFill>
                <a:effectLst/>
                <a:latin typeface="Arial" panose="020B0604020202020204" pitchFamily="34" charset="0"/>
              </a:rPr>
              <a:t> by city, state, and IVR type.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Customer behavior</a:t>
            </a:r>
            <a:r>
              <a:rPr kumimoji="0" lang="en-US" altLang="en-US" sz="1800" b="0" i="0" u="none" strike="noStrike" cap="none" normalizeH="0" baseline="0" dirty="0">
                <a:ln>
                  <a:noFill/>
                </a:ln>
                <a:solidFill>
                  <a:schemeClr val="tx1"/>
                </a:solidFill>
                <a:effectLst/>
                <a:latin typeface="Arial" panose="020B0604020202020204" pitchFamily="34" charset="0"/>
              </a:rPr>
              <a:t>, such as payment preferences (COD vs. non-COD) and order sizes.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Geographic distribution</a:t>
            </a:r>
            <a:r>
              <a:rPr kumimoji="0" lang="en-US" altLang="en-US" sz="1800" b="0" i="0" u="none" strike="noStrike" cap="none" normalizeH="0" baseline="0" dirty="0">
                <a:ln>
                  <a:noFill/>
                </a:ln>
                <a:solidFill>
                  <a:schemeClr val="tx1"/>
                </a:solidFill>
                <a:effectLst/>
                <a:latin typeface="Arial" panose="020B0604020202020204" pitchFamily="34" charset="0"/>
              </a:rPr>
              <a:t> of orders, which could inform targeted sales campaigns or logistical decisions.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Trends</a:t>
            </a:r>
            <a:r>
              <a:rPr kumimoji="0" lang="en-US" altLang="en-US" sz="1800" b="0" i="0" u="none" strike="noStrike" cap="none" normalizeH="0" baseline="0" dirty="0">
                <a:ln>
                  <a:noFill/>
                </a:ln>
                <a:solidFill>
                  <a:schemeClr val="tx1"/>
                </a:solidFill>
                <a:effectLst/>
                <a:latin typeface="Arial" panose="020B0604020202020204" pitchFamily="34" charset="0"/>
              </a:rPr>
              <a:t> in order volume and value over time, helping with forecasting and inventory management.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Detailed order data</a:t>
            </a:r>
            <a:r>
              <a:rPr kumimoji="0" lang="en-US" altLang="en-US" sz="1800" b="0" i="0" u="none" strike="noStrike" cap="none" normalizeH="0" baseline="0" dirty="0">
                <a:ln>
                  <a:noFill/>
                </a:ln>
                <a:solidFill>
                  <a:schemeClr val="tx1"/>
                </a:solidFill>
                <a:effectLst/>
                <a:latin typeface="Arial" panose="020B0604020202020204" pitchFamily="34" charset="0"/>
              </a:rPr>
              <a:t> for advanced analysis and reporting. </a:t>
            </a:r>
          </a:p>
          <a:p>
            <a:endParaRPr lang="en-US" dirty="0"/>
          </a:p>
        </p:txBody>
      </p:sp>
    </p:spTree>
    <p:extLst>
      <p:ext uri="{BB962C8B-B14F-4D97-AF65-F5344CB8AC3E}">
        <p14:creationId xmlns:p14="http://schemas.microsoft.com/office/powerpoint/2010/main" val="1544623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7E86E7-6F5F-D0E8-1481-9D27B6D9842D}"/>
              </a:ext>
            </a:extLst>
          </p:cNvPr>
          <p:cNvSpPr txBox="1"/>
          <p:nvPr/>
        </p:nvSpPr>
        <p:spPr>
          <a:xfrm>
            <a:off x="1966452" y="1120877"/>
            <a:ext cx="8593393" cy="707886"/>
          </a:xfrm>
          <a:prstGeom prst="rect">
            <a:avLst/>
          </a:prstGeom>
          <a:noFill/>
        </p:spPr>
        <p:txBody>
          <a:bodyPr wrap="square" rtlCol="0">
            <a:spAutoFit/>
          </a:body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RECOMMENDATIONS</a:t>
            </a:r>
          </a:p>
        </p:txBody>
      </p:sp>
      <p:sp>
        <p:nvSpPr>
          <p:cNvPr id="3" name="TextBox 2">
            <a:extLst>
              <a:ext uri="{FF2B5EF4-FFF2-40B4-BE49-F238E27FC236}">
                <a16:creationId xmlns:a16="http://schemas.microsoft.com/office/drawing/2014/main" id="{2EB2BE56-DBBC-2C94-422B-358E8106E405}"/>
              </a:ext>
            </a:extLst>
          </p:cNvPr>
          <p:cNvSpPr txBox="1"/>
          <p:nvPr/>
        </p:nvSpPr>
        <p:spPr>
          <a:xfrm>
            <a:off x="2074606" y="1956620"/>
            <a:ext cx="8377084"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a:t>Focus on cities with high order volumes and total amounts, as identified in the analysis, to optimize inventory management and delivery logistics. Prioritize regions like Maharashtra, where significant customer activity is observed, by tailoring marketing efforts and improving shipping efficiency.</a:t>
            </a:r>
          </a:p>
          <a:p>
            <a:endParaRPr lang="en-US" dirty="0"/>
          </a:p>
          <a:p>
            <a:pPr marL="285750" indent="-285750">
              <a:buFont typeface="Wingdings" panose="05000000000000000000" pitchFamily="2" charset="2"/>
              <a:buChar char="q"/>
            </a:pPr>
            <a:r>
              <a:rPr lang="en-US" dirty="0"/>
              <a:t>Encourage customers to choose online payment methods over Cash on Delivery (COD) by offering small discounts or rewards. This can reduce dependency on COD, streamline payment processes, and lower operational risks associated with cash handling.</a:t>
            </a:r>
          </a:p>
          <a:p>
            <a:endParaRPr lang="en-US" dirty="0"/>
          </a:p>
          <a:p>
            <a:pPr marL="285750" indent="-285750">
              <a:buFont typeface="Wingdings" panose="05000000000000000000" pitchFamily="2" charset="2"/>
              <a:buChar char="q"/>
            </a:pPr>
            <a:r>
              <a:rPr lang="en-US" dirty="0"/>
              <a:t>Popular products, such as "Weight-Loss" and "Detox" kits, highlight key customer preferences. Design promotional campaigns, bundle offers, or loyalty programs around these items to attract repeat purchases and new customers.</a:t>
            </a:r>
          </a:p>
          <a:p>
            <a:endParaRPr lang="en-US" dirty="0"/>
          </a:p>
        </p:txBody>
      </p:sp>
    </p:spTree>
    <p:extLst>
      <p:ext uri="{BB962C8B-B14F-4D97-AF65-F5344CB8AC3E}">
        <p14:creationId xmlns:p14="http://schemas.microsoft.com/office/powerpoint/2010/main" val="1153740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93D985-59A9-2323-5129-1103FBD1BAC4}"/>
              </a:ext>
            </a:extLst>
          </p:cNvPr>
          <p:cNvSpPr txBox="1"/>
          <p:nvPr/>
        </p:nvSpPr>
        <p:spPr>
          <a:xfrm>
            <a:off x="2949677" y="1040072"/>
            <a:ext cx="6292645" cy="1200329"/>
          </a:xfrm>
          <a:prstGeom prst="rect">
            <a:avLst/>
          </a:prstGeom>
          <a:noFill/>
        </p:spPr>
        <p:txBody>
          <a:bodyPr wrap="square" rtlCol="0">
            <a:spAutoFit/>
          </a:bodyPr>
          <a:lstStyle/>
          <a:p>
            <a:pPr algn="ctr"/>
            <a:r>
              <a:rPr lang="en-US" sz="7200" b="1" dirty="0"/>
              <a:t>Conclusion</a:t>
            </a:r>
          </a:p>
        </p:txBody>
      </p:sp>
      <p:sp>
        <p:nvSpPr>
          <p:cNvPr id="3" name="TextBox 2">
            <a:extLst>
              <a:ext uri="{FF2B5EF4-FFF2-40B4-BE49-F238E27FC236}">
                <a16:creationId xmlns:a16="http://schemas.microsoft.com/office/drawing/2014/main" id="{BBC6D19B-17D5-C838-D97E-3F60E11309E3}"/>
              </a:ext>
            </a:extLst>
          </p:cNvPr>
          <p:cNvSpPr txBox="1"/>
          <p:nvPr/>
        </p:nvSpPr>
        <p:spPr>
          <a:xfrm>
            <a:off x="2399070" y="2579046"/>
            <a:ext cx="7826477" cy="2862322"/>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This project provides a comprehensive analysis of ecommerce order data, offering valuable insights into sales performance, customer behavior, and operational efficiency. By examining total orders and revenue across cities and states, the queries help identify high-performing regions for targeted marketing. Customer payment preferences (COD vs. non-COD) and order sizes are analyzed to enable better segmentation and customized promotions. The project also reveals geographic trends, highlighting areas with high-value customers, and tracks seasonal fluctuations in order volume, aiding in demand forecasting and inventory management.</a:t>
            </a:r>
          </a:p>
        </p:txBody>
      </p:sp>
    </p:spTree>
    <p:extLst>
      <p:ext uri="{BB962C8B-B14F-4D97-AF65-F5344CB8AC3E}">
        <p14:creationId xmlns:p14="http://schemas.microsoft.com/office/powerpoint/2010/main" val="364928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8E88F-6984-58FE-568A-A42B78BE7F82}"/>
              </a:ext>
            </a:extLst>
          </p:cNvPr>
          <p:cNvSpPr>
            <a:spLocks noGrp="1"/>
          </p:cNvSpPr>
          <p:nvPr>
            <p:ph type="title"/>
          </p:nvPr>
        </p:nvSpPr>
        <p:spPr>
          <a:xfrm>
            <a:off x="1295402" y="1149280"/>
            <a:ext cx="9601196" cy="777843"/>
          </a:xfrm>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AGENDA OF PROJECT</a:t>
            </a:r>
          </a:p>
        </p:txBody>
      </p:sp>
      <p:sp>
        <p:nvSpPr>
          <p:cNvPr id="3" name="TextBox 2">
            <a:extLst>
              <a:ext uri="{FF2B5EF4-FFF2-40B4-BE49-F238E27FC236}">
                <a16:creationId xmlns:a16="http://schemas.microsoft.com/office/drawing/2014/main" id="{1E5396B6-1592-B0F6-A6B8-C80186EF5A8F}"/>
              </a:ext>
            </a:extLst>
          </p:cNvPr>
          <p:cNvSpPr txBox="1"/>
          <p:nvPr/>
        </p:nvSpPr>
        <p:spPr>
          <a:xfrm>
            <a:off x="3608439" y="2703871"/>
            <a:ext cx="6174658" cy="3139321"/>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000" b="1" dirty="0">
                <a:latin typeface="Calibri" panose="020F0502020204030204" pitchFamily="34" charset="0"/>
                <a:ea typeface="Calibri" panose="020F0502020204030204" pitchFamily="34" charset="0"/>
                <a:cs typeface="Calibri" panose="020F0502020204030204" pitchFamily="34" charset="0"/>
              </a:rPr>
              <a:t>INTRODUCTION</a:t>
            </a:r>
          </a:p>
          <a:p>
            <a:pPr marL="342900" indent="-342900">
              <a:lnSpc>
                <a:spcPct val="150000"/>
              </a:lnSpc>
              <a:buFont typeface="Wingdings" panose="05000000000000000000" pitchFamily="2" charset="2"/>
              <a:buChar char="q"/>
            </a:pPr>
            <a:r>
              <a:rPr lang="en-US" sz="2000" b="1" dirty="0">
                <a:latin typeface="Calibri" panose="020F0502020204030204" pitchFamily="34" charset="0"/>
                <a:ea typeface="Calibri" panose="020F0502020204030204" pitchFamily="34" charset="0"/>
                <a:cs typeface="Calibri" panose="020F0502020204030204" pitchFamily="34" charset="0"/>
              </a:rPr>
              <a:t>AIM OF THE PROJECT</a:t>
            </a:r>
          </a:p>
          <a:p>
            <a:pPr marL="342900" indent="-342900">
              <a:lnSpc>
                <a:spcPct val="150000"/>
              </a:lnSpc>
              <a:buFont typeface="Wingdings" panose="05000000000000000000" pitchFamily="2" charset="2"/>
              <a:buChar char="q"/>
            </a:pPr>
            <a:r>
              <a:rPr lang="en-US" sz="2000" b="1" dirty="0">
                <a:latin typeface="Calibri" panose="020F0502020204030204" pitchFamily="34" charset="0"/>
                <a:ea typeface="Calibri" panose="020F0502020204030204" pitchFamily="34" charset="0"/>
                <a:cs typeface="Calibri" panose="020F0502020204030204" pitchFamily="34" charset="0"/>
              </a:rPr>
              <a:t>QUERIES</a:t>
            </a:r>
          </a:p>
          <a:p>
            <a:pPr marL="342900" indent="-342900">
              <a:lnSpc>
                <a:spcPct val="150000"/>
              </a:lnSpc>
              <a:buFont typeface="Wingdings" panose="05000000000000000000" pitchFamily="2" charset="2"/>
              <a:buChar char="q"/>
            </a:pPr>
            <a:r>
              <a:rPr lang="en-US" sz="2000" b="1" dirty="0">
                <a:latin typeface="Calibri" panose="020F0502020204030204" pitchFamily="34" charset="0"/>
                <a:ea typeface="Calibri" panose="020F0502020204030204" pitchFamily="34" charset="0"/>
                <a:cs typeface="Calibri" panose="020F0502020204030204" pitchFamily="34" charset="0"/>
              </a:rPr>
              <a:t>INSIGHTS</a:t>
            </a:r>
          </a:p>
          <a:p>
            <a:pPr marL="342900" indent="-342900">
              <a:lnSpc>
                <a:spcPct val="150000"/>
              </a:lnSpc>
              <a:buFont typeface="Wingdings" panose="05000000000000000000" pitchFamily="2" charset="2"/>
              <a:buChar char="q"/>
            </a:pPr>
            <a:r>
              <a:rPr lang="en-US" sz="2000" b="1" dirty="0">
                <a:latin typeface="Calibri" panose="020F0502020204030204" pitchFamily="34" charset="0"/>
                <a:ea typeface="Calibri" panose="020F0502020204030204" pitchFamily="34" charset="0"/>
                <a:cs typeface="Calibri" panose="020F0502020204030204" pitchFamily="34" charset="0"/>
              </a:rPr>
              <a:t>RECOMMENDATIONS</a:t>
            </a:r>
          </a:p>
          <a:p>
            <a:pPr marL="342900" indent="-342900">
              <a:lnSpc>
                <a:spcPct val="150000"/>
              </a:lnSpc>
              <a:buFont typeface="Wingdings" panose="05000000000000000000" pitchFamily="2" charset="2"/>
              <a:buChar char="q"/>
            </a:pPr>
            <a:r>
              <a:rPr lang="en-US" sz="2000" b="1" dirty="0">
                <a:latin typeface="Calibri" panose="020F0502020204030204" pitchFamily="34" charset="0"/>
                <a:ea typeface="Calibri" panose="020F0502020204030204" pitchFamily="34" charset="0"/>
                <a:cs typeface="Calibri" panose="020F0502020204030204" pitchFamily="34" charset="0"/>
              </a:rPr>
              <a:t>CONCLUSION</a:t>
            </a:r>
          </a:p>
          <a:p>
            <a:endParaRPr lang="en-US" dirty="0"/>
          </a:p>
        </p:txBody>
      </p:sp>
    </p:spTree>
    <p:extLst>
      <p:ext uri="{BB962C8B-B14F-4D97-AF65-F5344CB8AC3E}">
        <p14:creationId xmlns:p14="http://schemas.microsoft.com/office/powerpoint/2010/main" val="3716240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087252-0697-EEBC-F519-41B6841DFDF8}"/>
              </a:ext>
            </a:extLst>
          </p:cNvPr>
          <p:cNvSpPr txBox="1"/>
          <p:nvPr/>
        </p:nvSpPr>
        <p:spPr>
          <a:xfrm>
            <a:off x="2856271" y="757083"/>
            <a:ext cx="6479458" cy="707886"/>
          </a:xfrm>
          <a:prstGeom prst="rect">
            <a:avLst/>
          </a:prstGeom>
          <a:noFill/>
        </p:spPr>
        <p:txBody>
          <a:bodyPr wrap="square" rtlCol="0">
            <a:spAutoFit/>
          </a:body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INTRODUCTION</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35AE8B2-E427-B707-B794-C68D545AD65B}"/>
              </a:ext>
            </a:extLst>
          </p:cNvPr>
          <p:cNvSpPr txBox="1"/>
          <p:nvPr/>
        </p:nvSpPr>
        <p:spPr>
          <a:xfrm>
            <a:off x="1789471" y="1533832"/>
            <a:ext cx="9222658" cy="1477328"/>
          </a:xfrm>
          <a:prstGeom prst="rect">
            <a:avLst/>
          </a:prstGeom>
          <a:noFill/>
        </p:spPr>
        <p:txBody>
          <a:bodyPr wrap="square" rtlCol="0">
            <a:spAutoFit/>
          </a:bodyPr>
          <a:lstStyle/>
          <a:p>
            <a:pPr marL="285750" indent="-285750">
              <a:buFont typeface="Wingdings" panose="05000000000000000000" pitchFamily="2" charset="2"/>
              <a:buChar char="v"/>
            </a:pPr>
            <a:r>
              <a:rPr lang="en-US" b="1" dirty="0">
                <a:latin typeface="Calibri" panose="020F0502020204030204" pitchFamily="34" charset="0"/>
                <a:ea typeface="Calibri" panose="020F0502020204030204" pitchFamily="34" charset="0"/>
                <a:cs typeface="Calibri" panose="020F0502020204030204" pitchFamily="34" charset="0"/>
              </a:rPr>
              <a:t>OVERVIEW :  </a:t>
            </a:r>
            <a:r>
              <a:rPr lang="en-US" dirty="0">
                <a:latin typeface="Calibri" panose="020F0502020204030204" pitchFamily="34" charset="0"/>
                <a:ea typeface="Calibri" panose="020F0502020204030204" pitchFamily="34" charset="0"/>
                <a:cs typeface="Calibri" panose="020F0502020204030204" pitchFamily="34" charset="0"/>
              </a:rPr>
              <a:t>This project focuses on analyzing e-commerce order data to gain insights into customer behaviors, spending habits, and order management. The SQL queries explore various aspects such as the total amount spent by customers in different cities, average order values in different states, and the comparison between COD and non-COD orders</a:t>
            </a:r>
            <a:r>
              <a:rPr lang="en-US" dirty="0"/>
              <a:t>.</a:t>
            </a:r>
          </a:p>
          <a:p>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9EF92C2-8463-63EA-3A03-9C76E988B5B8}"/>
              </a:ext>
            </a:extLst>
          </p:cNvPr>
          <p:cNvSpPr txBox="1"/>
          <p:nvPr/>
        </p:nvSpPr>
        <p:spPr>
          <a:xfrm>
            <a:off x="1789471" y="3105834"/>
            <a:ext cx="9153832" cy="646331"/>
          </a:xfrm>
          <a:prstGeom prst="rect">
            <a:avLst/>
          </a:prstGeom>
          <a:noFill/>
        </p:spPr>
        <p:txBody>
          <a:bodyPr wrap="square" rtlCol="0">
            <a:spAutoFit/>
          </a:bodyPr>
          <a:lstStyle/>
          <a:p>
            <a:pPr marL="285750" indent="-285750">
              <a:buFont typeface="Wingdings" panose="05000000000000000000" pitchFamily="2" charset="2"/>
              <a:buChar char="v"/>
            </a:pPr>
            <a:r>
              <a:rPr lang="en-US" b="1" dirty="0">
                <a:latin typeface="Calibri" panose="020F0502020204030204" pitchFamily="34" charset="0"/>
                <a:ea typeface="Calibri" panose="020F0502020204030204" pitchFamily="34" charset="0"/>
                <a:cs typeface="Calibri" panose="020F0502020204030204" pitchFamily="34" charset="0"/>
              </a:rPr>
              <a:t>OBJECTIVE :   T</a:t>
            </a:r>
            <a:r>
              <a:rPr lang="en-US" dirty="0">
                <a:latin typeface="Calibri" panose="020F0502020204030204" pitchFamily="34" charset="0"/>
                <a:ea typeface="Calibri" panose="020F0502020204030204" pitchFamily="34" charset="0"/>
                <a:cs typeface="Calibri" panose="020F0502020204030204" pitchFamily="34" charset="0"/>
              </a:rPr>
              <a:t>he objective of this project is to analyze e-commerce order data to understand customer purchasing behaviors, payment preferences, and regional trends. </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20EB68E7-7CA2-DD02-8E9E-53BF2CB1A54F}"/>
              </a:ext>
            </a:extLst>
          </p:cNvPr>
          <p:cNvSpPr txBox="1"/>
          <p:nvPr/>
        </p:nvSpPr>
        <p:spPr>
          <a:xfrm>
            <a:off x="1789471" y="4181201"/>
            <a:ext cx="9153832" cy="923330"/>
          </a:xfrm>
          <a:prstGeom prst="rect">
            <a:avLst/>
          </a:prstGeom>
          <a:noFill/>
        </p:spPr>
        <p:txBody>
          <a:bodyPr wrap="square" rtlCol="0">
            <a:spAutoFit/>
          </a:bodyPr>
          <a:lstStyle/>
          <a:p>
            <a:pPr marL="285750" indent="-285750">
              <a:buFont typeface="Wingdings" panose="05000000000000000000" pitchFamily="2" charset="2"/>
              <a:buChar char="v"/>
            </a:pPr>
            <a:r>
              <a:rPr lang="en-US" b="1" dirty="0">
                <a:latin typeface="Calibri" panose="020F0502020204030204" pitchFamily="34" charset="0"/>
                <a:ea typeface="Calibri" panose="020F0502020204030204" pitchFamily="34" charset="0"/>
                <a:cs typeface="Calibri" panose="020F0502020204030204" pitchFamily="34" charset="0"/>
              </a:rPr>
              <a:t>DATA SOURCE :  </a:t>
            </a:r>
            <a:r>
              <a:rPr lang="en-US" dirty="0">
                <a:latin typeface="Calibri" panose="020F0502020204030204" pitchFamily="34" charset="0"/>
                <a:ea typeface="Calibri" panose="020F0502020204030204" pitchFamily="34" charset="0"/>
                <a:cs typeface="Calibri" panose="020F0502020204030204" pitchFamily="34" charset="0"/>
              </a:rPr>
              <a:t>The data source represents transactional details from an </a:t>
            </a:r>
            <a:r>
              <a:rPr lang="en-US" b="1" dirty="0">
                <a:latin typeface="Calibri" panose="020F0502020204030204" pitchFamily="34" charset="0"/>
                <a:ea typeface="Calibri" panose="020F0502020204030204" pitchFamily="34" charset="0"/>
                <a:cs typeface="Calibri" panose="020F0502020204030204" pitchFamily="34" charset="0"/>
              </a:rPr>
              <a:t>e-commerce platform</a:t>
            </a:r>
            <a:r>
              <a:rPr lang="en-US" dirty="0">
                <a:latin typeface="Calibri" panose="020F0502020204030204" pitchFamily="34" charset="0"/>
                <a:ea typeface="Calibri" panose="020F0502020204030204" pitchFamily="34" charset="0"/>
                <a:cs typeface="Calibri" panose="020F0502020204030204" pitchFamily="34" charset="0"/>
              </a:rPr>
              <a:t>. It contains information about customer orders, including order IDs, customer names, cities, states, addresses, payment methods, order statuses, and product details. </a:t>
            </a:r>
          </a:p>
        </p:txBody>
      </p:sp>
    </p:spTree>
    <p:extLst>
      <p:ext uri="{BB962C8B-B14F-4D97-AF65-F5344CB8AC3E}">
        <p14:creationId xmlns:p14="http://schemas.microsoft.com/office/powerpoint/2010/main" val="1167384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78EDE-7DB9-A637-040F-A6F4AE2E5B33}"/>
              </a:ext>
            </a:extLst>
          </p:cNvPr>
          <p:cNvSpPr>
            <a:spLocks noGrp="1"/>
          </p:cNvSpPr>
          <p:nvPr>
            <p:ph type="title"/>
          </p:nvPr>
        </p:nvSpPr>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TOOLS USED</a:t>
            </a:r>
          </a:p>
        </p:txBody>
      </p:sp>
      <p:pic>
        <p:nvPicPr>
          <p:cNvPr id="3" name="Picture 2">
            <a:extLst>
              <a:ext uri="{FF2B5EF4-FFF2-40B4-BE49-F238E27FC236}">
                <a16:creationId xmlns:a16="http://schemas.microsoft.com/office/drawing/2014/main" id="{17926877-507F-D87A-6971-ABD6BA8F1C9A}"/>
              </a:ext>
            </a:extLst>
          </p:cNvPr>
          <p:cNvPicPr>
            <a:picLocks noChangeAspect="1"/>
          </p:cNvPicPr>
          <p:nvPr/>
        </p:nvPicPr>
        <p:blipFill>
          <a:blip r:embed="rId2"/>
          <a:stretch>
            <a:fillRect/>
          </a:stretch>
        </p:blipFill>
        <p:spPr>
          <a:xfrm>
            <a:off x="1664879" y="3051457"/>
            <a:ext cx="1486146" cy="1125793"/>
          </a:xfrm>
          <a:prstGeom prst="rect">
            <a:avLst/>
          </a:prstGeom>
          <a:effectLst>
            <a:outerShdw blurRad="63500" sx="102000" sy="102000" algn="ctr" rotWithShape="0">
              <a:prstClr val="black">
                <a:alpha val="40000"/>
              </a:prstClr>
            </a:outerShdw>
            <a:softEdge rad="50800"/>
          </a:effectLst>
        </p:spPr>
      </p:pic>
      <p:sp>
        <p:nvSpPr>
          <p:cNvPr id="4" name="TextBox 3">
            <a:extLst>
              <a:ext uri="{FF2B5EF4-FFF2-40B4-BE49-F238E27FC236}">
                <a16:creationId xmlns:a16="http://schemas.microsoft.com/office/drawing/2014/main" id="{A46A9FE8-BB2D-F50E-0C70-1D857ECB6B42}"/>
              </a:ext>
            </a:extLst>
          </p:cNvPr>
          <p:cNvSpPr txBox="1"/>
          <p:nvPr/>
        </p:nvSpPr>
        <p:spPr>
          <a:xfrm>
            <a:off x="3726426" y="2962465"/>
            <a:ext cx="7305368" cy="1323439"/>
          </a:xfrm>
          <a:prstGeom prst="rect">
            <a:avLst/>
          </a:prstGeom>
          <a:noFill/>
        </p:spPr>
        <p:txBody>
          <a:bodyPr wrap="square" rtlCol="0">
            <a:spAutoFit/>
          </a:bodyPr>
          <a:lstStyle/>
          <a:p>
            <a:pPr algn="just"/>
            <a:r>
              <a:rPr lang="en-US" sz="2000" dirty="0">
                <a:latin typeface="Calibri" panose="020F0502020204030204" pitchFamily="34" charset="0"/>
                <a:ea typeface="Calibri" panose="020F0502020204030204" pitchFamily="34" charset="0"/>
                <a:cs typeface="Calibri" panose="020F0502020204030204" pitchFamily="34" charset="0"/>
              </a:rPr>
              <a:t>MySQL Workbench is a tool that helps you work with MySQL databases easily. It provides a user-friendly interface to create, manage, and analyze databases without needing to type commands all the time.</a:t>
            </a:r>
            <a:endParaRPr lang="en-US" sz="2000" dirty="0"/>
          </a:p>
        </p:txBody>
      </p:sp>
      <p:pic>
        <p:nvPicPr>
          <p:cNvPr id="5" name="Picture 4">
            <a:extLst>
              <a:ext uri="{FF2B5EF4-FFF2-40B4-BE49-F238E27FC236}">
                <a16:creationId xmlns:a16="http://schemas.microsoft.com/office/drawing/2014/main" id="{B1230EEA-3789-A514-549F-4FBDE021460D}"/>
              </a:ext>
            </a:extLst>
          </p:cNvPr>
          <p:cNvPicPr>
            <a:picLocks noChangeAspect="1"/>
          </p:cNvPicPr>
          <p:nvPr/>
        </p:nvPicPr>
        <p:blipFill>
          <a:blip r:embed="rId2"/>
          <a:stretch>
            <a:fillRect/>
          </a:stretch>
        </p:blipFill>
        <p:spPr>
          <a:xfrm>
            <a:off x="1635382" y="2982631"/>
            <a:ext cx="1486146" cy="1125793"/>
          </a:xfrm>
          <a:prstGeom prst="rect">
            <a:avLst/>
          </a:prstGeom>
          <a:effectLst>
            <a:outerShdw blurRad="63500" sx="102000" sy="102000" algn="ctr" rotWithShape="0">
              <a:prstClr val="black">
                <a:alpha val="40000"/>
              </a:prstClr>
            </a:outerShdw>
            <a:softEdge rad="50800"/>
          </a:effectLst>
        </p:spPr>
      </p:pic>
    </p:spTree>
    <p:extLst>
      <p:ext uri="{BB962C8B-B14F-4D97-AF65-F5344CB8AC3E}">
        <p14:creationId xmlns:p14="http://schemas.microsoft.com/office/powerpoint/2010/main" val="1089585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FAFB3-8C2B-261F-87B4-84E07B4D9790}"/>
              </a:ext>
            </a:extLst>
          </p:cNvPr>
          <p:cNvSpPr>
            <a:spLocks noGrp="1"/>
          </p:cNvSpPr>
          <p:nvPr>
            <p:ph type="title"/>
          </p:nvPr>
        </p:nvSpPr>
        <p:spPr/>
        <p:txBody>
          <a:bodyPr/>
          <a:lstStyle/>
          <a:p>
            <a:r>
              <a:rPr lang="en-US" b="1" dirty="0"/>
              <a:t>Where did you get the data from ?</a:t>
            </a:r>
          </a:p>
        </p:txBody>
      </p:sp>
      <p:sp>
        <p:nvSpPr>
          <p:cNvPr id="3" name="Oval 2">
            <a:extLst>
              <a:ext uri="{FF2B5EF4-FFF2-40B4-BE49-F238E27FC236}">
                <a16:creationId xmlns:a16="http://schemas.microsoft.com/office/drawing/2014/main" id="{CA242BC6-BE1D-A90E-EC6F-A3A77D146513}"/>
              </a:ext>
            </a:extLst>
          </p:cNvPr>
          <p:cNvSpPr/>
          <p:nvPr/>
        </p:nvSpPr>
        <p:spPr>
          <a:xfrm>
            <a:off x="3224981" y="2743200"/>
            <a:ext cx="5260258" cy="285135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06694B7-2733-4BBB-C611-9AFF2F14AD9C}"/>
              </a:ext>
            </a:extLst>
          </p:cNvPr>
          <p:cNvSpPr txBox="1"/>
          <p:nvPr/>
        </p:nvSpPr>
        <p:spPr>
          <a:xfrm>
            <a:off x="3824746" y="3795251"/>
            <a:ext cx="4414685" cy="584775"/>
          </a:xfrm>
          <a:prstGeom prst="rect">
            <a:avLst/>
          </a:prstGeom>
          <a:noFill/>
        </p:spPr>
        <p:txBody>
          <a:bodyPr wrap="square" rtlCol="0">
            <a:spAutoFit/>
          </a:bodyPr>
          <a:lstStyle/>
          <a:p>
            <a:r>
              <a:rPr lang="en-US" sz="3200" b="1" dirty="0">
                <a:solidFill>
                  <a:schemeClr val="bg1"/>
                </a:solidFill>
              </a:rPr>
              <a:t>Got it from open source</a:t>
            </a:r>
          </a:p>
        </p:txBody>
      </p:sp>
    </p:spTree>
    <p:extLst>
      <p:ext uri="{BB962C8B-B14F-4D97-AF65-F5344CB8AC3E}">
        <p14:creationId xmlns:p14="http://schemas.microsoft.com/office/powerpoint/2010/main" val="3839528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E557F-10B6-90A7-CCAA-3F2F4335CCF3}"/>
              </a:ext>
            </a:extLst>
          </p:cNvPr>
          <p:cNvSpPr>
            <a:spLocks noGrp="1"/>
          </p:cNvSpPr>
          <p:nvPr>
            <p:ph type="title"/>
          </p:nvPr>
        </p:nvSpPr>
        <p:spPr>
          <a:xfrm>
            <a:off x="244510" y="327740"/>
            <a:ext cx="5627077" cy="1325563"/>
          </a:xfrm>
        </p:spPr>
        <p:txBody>
          <a:bodyPr anchor="t">
            <a:normAutofit fontScale="90000"/>
          </a:bodyPr>
          <a:lstStyle/>
          <a:p>
            <a:pPr>
              <a:lnSpc>
                <a:spcPct val="200000"/>
              </a:lnSpc>
            </a:pPr>
            <a:r>
              <a:rPr lang="en-US" sz="5300" b="1" i="1" dirty="0">
                <a:solidFill>
                  <a:schemeClr val="bg1"/>
                </a:solidFill>
                <a:latin typeface="Times New Roman" panose="02020603050405020304" pitchFamily="18" charset="0"/>
                <a:cs typeface="Times New Roman" panose="02020603050405020304" pitchFamily="18" charset="0"/>
              </a:rPr>
              <a:t>Aim of The Project :</a:t>
            </a:r>
            <a:br>
              <a:rPr lang="en-US" b="1" dirty="0"/>
            </a:br>
            <a:endParaRPr lang="en-US" dirty="0"/>
          </a:p>
        </p:txBody>
      </p:sp>
      <p:sp>
        <p:nvSpPr>
          <p:cNvPr id="3" name="Content Placeholder 2">
            <a:extLst>
              <a:ext uri="{FF2B5EF4-FFF2-40B4-BE49-F238E27FC236}">
                <a16:creationId xmlns:a16="http://schemas.microsoft.com/office/drawing/2014/main" id="{B347FDFC-3C19-76F9-D7B0-5C5B71E17C29}"/>
              </a:ext>
            </a:extLst>
          </p:cNvPr>
          <p:cNvSpPr>
            <a:spLocks noGrp="1"/>
          </p:cNvSpPr>
          <p:nvPr>
            <p:ph idx="1"/>
          </p:nvPr>
        </p:nvSpPr>
        <p:spPr>
          <a:xfrm>
            <a:off x="244510" y="2019719"/>
            <a:ext cx="6387402" cy="4381081"/>
          </a:xfrm>
        </p:spPr>
        <p:txBody>
          <a:bodyPr>
            <a:normAutofit fontScale="92500"/>
          </a:bodyPr>
          <a:lstStyle/>
          <a:p>
            <a:r>
              <a:rPr lang="en-US" dirty="0">
                <a:solidFill>
                  <a:schemeClr val="bg1"/>
                </a:solidFill>
              </a:rPr>
              <a:t>In the ever-evolving healthcare industry, efficient order management plays a crucial role in ensuring timely delivery of medical supplies, accurate billing, and enhanced patient care. This project, </a:t>
            </a:r>
            <a:r>
              <a:rPr lang="en-US" b="1" dirty="0">
                <a:solidFill>
                  <a:schemeClr val="bg1"/>
                </a:solidFill>
              </a:rPr>
              <a:t>"Optimizing Healthcare Order Analytics with SQL,"</a:t>
            </a:r>
            <a:r>
              <a:rPr lang="en-US" dirty="0">
                <a:solidFill>
                  <a:schemeClr val="bg1"/>
                </a:solidFill>
              </a:rPr>
              <a:t> leverages the power of SQL to analyze, manage, and derive meaningful insights from healthcare order data . The project explores a range of analytical scenarios such as tracking total orders, evaluating spending patterns across different regions, understanding payment methods (COD vs. non-COD), and identifying trends in order placement and fulfillment.</a:t>
            </a:r>
          </a:p>
          <a:p>
            <a:endParaRPr lang="en-US" dirty="0"/>
          </a:p>
        </p:txBody>
      </p:sp>
      <p:pic>
        <p:nvPicPr>
          <p:cNvPr id="5" name="Picture 4">
            <a:extLst>
              <a:ext uri="{FF2B5EF4-FFF2-40B4-BE49-F238E27FC236}">
                <a16:creationId xmlns:a16="http://schemas.microsoft.com/office/drawing/2014/main" id="{8EB071FD-314B-774D-2629-937E53374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7100" y="1"/>
            <a:ext cx="5335674" cy="6857999"/>
          </a:xfrm>
          <a:prstGeom prst="rect">
            <a:avLst/>
          </a:prstGeom>
          <a:effectLst>
            <a:reflection blurRad="800100" stA="2000" endPos="58000" dir="5400000" sy="-100000" algn="bl" rotWithShape="0"/>
          </a:effectLst>
        </p:spPr>
      </p:pic>
    </p:spTree>
    <p:extLst>
      <p:ext uri="{BB962C8B-B14F-4D97-AF65-F5344CB8AC3E}">
        <p14:creationId xmlns:p14="http://schemas.microsoft.com/office/powerpoint/2010/main" val="2831408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5F150A-7FD3-71F5-7D7B-00CAFB08C21F}"/>
              </a:ext>
            </a:extLst>
          </p:cNvPr>
          <p:cNvSpPr txBox="1"/>
          <p:nvPr/>
        </p:nvSpPr>
        <p:spPr>
          <a:xfrm>
            <a:off x="3859314" y="127661"/>
            <a:ext cx="8018054" cy="461665"/>
          </a:xfrm>
          <a:prstGeom prst="rect">
            <a:avLst/>
          </a:prstGeom>
          <a:noFill/>
        </p:spPr>
        <p:txBody>
          <a:bodyPr wrap="square" rtlCol="0">
            <a:spAutoFit/>
          </a:bodyPr>
          <a:lstStyle/>
          <a:p>
            <a:r>
              <a:rPr lang="en-US" sz="2400" b="1" dirty="0"/>
              <a:t> </a:t>
            </a:r>
            <a:r>
              <a:rPr lang="en-US" sz="2400" b="1" dirty="0">
                <a:solidFill>
                  <a:schemeClr val="bg1"/>
                </a:solidFill>
              </a:rPr>
              <a:t>Total Number of Orders and Amount Spent for Each City :</a:t>
            </a:r>
          </a:p>
        </p:txBody>
      </p:sp>
      <p:sp>
        <p:nvSpPr>
          <p:cNvPr id="4" name="TextBox 3">
            <a:extLst>
              <a:ext uri="{FF2B5EF4-FFF2-40B4-BE49-F238E27FC236}">
                <a16:creationId xmlns:a16="http://schemas.microsoft.com/office/drawing/2014/main" id="{67A53813-746F-1E77-A5E1-3B5E27079988}"/>
              </a:ext>
            </a:extLst>
          </p:cNvPr>
          <p:cNvSpPr txBox="1"/>
          <p:nvPr/>
        </p:nvSpPr>
        <p:spPr>
          <a:xfrm>
            <a:off x="4909294" y="714923"/>
            <a:ext cx="7192449" cy="923330"/>
          </a:xfrm>
          <a:prstGeom prst="rect">
            <a:avLst/>
          </a:prstGeom>
          <a:noFill/>
        </p:spPr>
        <p:txBody>
          <a:bodyPr wrap="square" rtlCol="0">
            <a:spAutoFit/>
          </a:bodyPr>
          <a:lstStyle/>
          <a:p>
            <a:r>
              <a:rPr lang="en-US" dirty="0">
                <a:solidFill>
                  <a:schemeClr val="bg1"/>
                </a:solidFill>
              </a:rPr>
              <a:t>SELECT City, COUNT(*) AS Total_Orders , SUM(Total) As Total_Amount </a:t>
            </a:r>
          </a:p>
          <a:p>
            <a:r>
              <a:rPr lang="en-US" dirty="0">
                <a:solidFill>
                  <a:schemeClr val="bg1"/>
                </a:solidFill>
              </a:rPr>
              <a:t>FROM orders </a:t>
            </a:r>
          </a:p>
          <a:p>
            <a:r>
              <a:rPr lang="en-US" dirty="0">
                <a:solidFill>
                  <a:schemeClr val="bg1"/>
                </a:solidFill>
              </a:rPr>
              <a:t>GROUP BY City;</a:t>
            </a:r>
          </a:p>
        </p:txBody>
      </p:sp>
      <p:pic>
        <p:nvPicPr>
          <p:cNvPr id="6" name="Picture 5">
            <a:extLst>
              <a:ext uri="{FF2B5EF4-FFF2-40B4-BE49-F238E27FC236}">
                <a16:creationId xmlns:a16="http://schemas.microsoft.com/office/drawing/2014/main" id="{2FEA589B-F13E-5ACC-4D64-368B52C60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300" y="1645140"/>
            <a:ext cx="3466603" cy="4247535"/>
          </a:xfrm>
          <a:prstGeom prst="rect">
            <a:avLst/>
          </a:prstGeom>
        </p:spPr>
      </p:pic>
      <p:pic>
        <p:nvPicPr>
          <p:cNvPr id="5" name="Picture 4">
            <a:extLst>
              <a:ext uri="{FF2B5EF4-FFF2-40B4-BE49-F238E27FC236}">
                <a16:creationId xmlns:a16="http://schemas.microsoft.com/office/drawing/2014/main" id="{71CBD61F-C92A-2A06-CC65-3D2661A07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94" y="1022501"/>
            <a:ext cx="5337149" cy="4870174"/>
          </a:xfrm>
          <a:prstGeom prst="rect">
            <a:avLst/>
          </a:prstGeom>
        </p:spPr>
      </p:pic>
      <p:pic>
        <p:nvPicPr>
          <p:cNvPr id="10" name="Picture 9">
            <a:extLst>
              <a:ext uri="{FF2B5EF4-FFF2-40B4-BE49-F238E27FC236}">
                <a16:creationId xmlns:a16="http://schemas.microsoft.com/office/drawing/2014/main" id="{60C15869-736C-C0AB-0D96-67D1A898D3A4}"/>
              </a:ext>
            </a:extLst>
          </p:cNvPr>
          <p:cNvPicPr>
            <a:picLocks noChangeAspect="1"/>
          </p:cNvPicPr>
          <p:nvPr/>
        </p:nvPicPr>
        <p:blipFill>
          <a:blip r:embed="rId4">
            <a:extLst>
              <a:ext uri="{28A0092B-C50C-407E-A947-70E740481C1C}">
                <a14:useLocalDpi xmlns:a14="http://schemas.microsoft.com/office/drawing/2010/main" val="0"/>
              </a:ext>
            </a:extLst>
          </a:blip>
          <a:srcRect t="26603"/>
          <a:stretch/>
        </p:blipFill>
        <p:spPr>
          <a:xfrm>
            <a:off x="4100051" y="5987845"/>
            <a:ext cx="8001693" cy="742494"/>
          </a:xfrm>
          <a:prstGeom prst="rect">
            <a:avLst/>
          </a:prstGeom>
        </p:spPr>
      </p:pic>
    </p:spTree>
    <p:extLst>
      <p:ext uri="{BB962C8B-B14F-4D97-AF65-F5344CB8AC3E}">
        <p14:creationId xmlns:p14="http://schemas.microsoft.com/office/powerpoint/2010/main" val="1926030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5B4C-B4C8-1D22-A00C-779DE1B87556}"/>
              </a:ext>
            </a:extLst>
          </p:cNvPr>
          <p:cNvSpPr>
            <a:spLocks noGrp="1"/>
          </p:cNvSpPr>
          <p:nvPr>
            <p:ph type="title"/>
          </p:nvPr>
        </p:nvSpPr>
        <p:spPr>
          <a:xfrm>
            <a:off x="100781" y="245120"/>
            <a:ext cx="7784690" cy="1325563"/>
          </a:xfrm>
        </p:spPr>
        <p:txBody>
          <a:bodyPr>
            <a:normAutofit fontScale="90000"/>
          </a:bodyPr>
          <a:lstStyle/>
          <a:p>
            <a:r>
              <a:rPr lang="en-US" sz="2400" b="1" dirty="0">
                <a:solidFill>
                  <a:schemeClr val="bg1"/>
                </a:solidFill>
                <a:latin typeface="+mn-lt"/>
              </a:rPr>
              <a:t>Count of Orders with isCOD True and False</a:t>
            </a:r>
            <a:r>
              <a:rPr lang="en-US" sz="2700" b="1" dirty="0">
                <a:solidFill>
                  <a:schemeClr val="bg1"/>
                </a:solidFill>
                <a:latin typeface="+mn-lt"/>
              </a:rPr>
              <a:t>:</a:t>
            </a:r>
            <a:br>
              <a:rPr lang="en-US" sz="2700" b="1" dirty="0">
                <a:solidFill>
                  <a:schemeClr val="bg1"/>
                </a:solidFill>
                <a:latin typeface="+mn-lt"/>
              </a:rPr>
            </a:br>
            <a:br>
              <a:rPr lang="en-US" sz="2000" dirty="0">
                <a:solidFill>
                  <a:schemeClr val="bg1"/>
                </a:solidFill>
                <a:latin typeface="+mn-lt"/>
              </a:rPr>
            </a:br>
            <a:r>
              <a:rPr lang="en-US" sz="2000" dirty="0">
                <a:solidFill>
                  <a:schemeClr val="bg1"/>
                </a:solidFill>
                <a:latin typeface="+mn-lt"/>
              </a:rPr>
              <a:t>SELECT isCOD, COUNT(*) AS Order_Count FROM orders GROUP BY isCOD;</a:t>
            </a:r>
            <a:endParaRPr lang="en-US" dirty="0">
              <a:solidFill>
                <a:schemeClr val="bg1"/>
              </a:solidFill>
              <a:latin typeface="+mn-lt"/>
            </a:endParaRPr>
          </a:p>
        </p:txBody>
      </p:sp>
      <p:pic>
        <p:nvPicPr>
          <p:cNvPr id="4" name="Picture 3">
            <a:extLst>
              <a:ext uri="{FF2B5EF4-FFF2-40B4-BE49-F238E27FC236}">
                <a16:creationId xmlns:a16="http://schemas.microsoft.com/office/drawing/2014/main" id="{0102A716-76FE-FFBC-49B9-DBC754CE2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087" y="1804811"/>
            <a:ext cx="2979253" cy="3734240"/>
          </a:xfrm>
          <a:prstGeom prst="rect">
            <a:avLst/>
          </a:prstGeom>
        </p:spPr>
      </p:pic>
      <p:pic>
        <p:nvPicPr>
          <p:cNvPr id="6" name="Picture 5">
            <a:extLst>
              <a:ext uri="{FF2B5EF4-FFF2-40B4-BE49-F238E27FC236}">
                <a16:creationId xmlns:a16="http://schemas.microsoft.com/office/drawing/2014/main" id="{F735C293-53F5-F7E7-E2C6-D561078E05EA}"/>
              </a:ext>
            </a:extLst>
          </p:cNvPr>
          <p:cNvPicPr>
            <a:picLocks noChangeAspect="1"/>
          </p:cNvPicPr>
          <p:nvPr/>
        </p:nvPicPr>
        <p:blipFill>
          <a:blip r:embed="rId3">
            <a:alphaModFix amt="89000"/>
            <a:extLst>
              <a:ext uri="{28A0092B-C50C-407E-A947-70E740481C1C}">
                <a14:useLocalDpi xmlns:a14="http://schemas.microsoft.com/office/drawing/2010/main" val="0"/>
              </a:ext>
            </a:extLst>
          </a:blip>
          <a:stretch>
            <a:fillRect/>
          </a:stretch>
        </p:blipFill>
        <p:spPr>
          <a:xfrm>
            <a:off x="6872749" y="1386117"/>
            <a:ext cx="4817806" cy="4571627"/>
          </a:xfrm>
          <a:prstGeom prst="rect">
            <a:avLst/>
          </a:prstGeom>
          <a:effectLst>
            <a:reflection stA="0" endPos="65000" dist="50800" dir="5400000" sy="-100000" algn="bl" rotWithShape="0"/>
            <a:softEdge rad="63500"/>
          </a:effectLst>
        </p:spPr>
      </p:pic>
      <p:pic>
        <p:nvPicPr>
          <p:cNvPr id="10" name="Picture 9">
            <a:extLst>
              <a:ext uri="{FF2B5EF4-FFF2-40B4-BE49-F238E27FC236}">
                <a16:creationId xmlns:a16="http://schemas.microsoft.com/office/drawing/2014/main" id="{26BFA524-AFCD-D3F5-5DF4-08E938D3A1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304" y="6200265"/>
            <a:ext cx="8436071" cy="464860"/>
          </a:xfrm>
          <a:prstGeom prst="rect">
            <a:avLst/>
          </a:prstGeom>
        </p:spPr>
      </p:pic>
    </p:spTree>
    <p:extLst>
      <p:ext uri="{BB962C8B-B14F-4D97-AF65-F5344CB8AC3E}">
        <p14:creationId xmlns:p14="http://schemas.microsoft.com/office/powerpoint/2010/main" val="1234691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5513A-CD07-5568-1F7B-78E550AA23B8}"/>
              </a:ext>
            </a:extLst>
          </p:cNvPr>
          <p:cNvSpPr>
            <a:spLocks noGrp="1"/>
          </p:cNvSpPr>
          <p:nvPr>
            <p:ph type="title"/>
          </p:nvPr>
        </p:nvSpPr>
        <p:spPr>
          <a:xfrm>
            <a:off x="3460954" y="375344"/>
            <a:ext cx="6862917" cy="1170039"/>
          </a:xfrm>
        </p:spPr>
        <p:txBody>
          <a:bodyPr>
            <a:normAutofit fontScale="90000"/>
          </a:bodyPr>
          <a:lstStyle/>
          <a:p>
            <a:r>
              <a:rPr lang="en-US" sz="2700" b="1" dirty="0">
                <a:solidFill>
                  <a:schemeClr val="bg1"/>
                </a:solidFill>
                <a:latin typeface="+mn-lt"/>
              </a:rPr>
              <a:t>Average Order Amount for Each State.</a:t>
            </a:r>
            <a:br>
              <a:rPr lang="en-US" sz="2700" b="1" dirty="0">
                <a:solidFill>
                  <a:schemeClr val="bg1"/>
                </a:solidFill>
                <a:latin typeface="+mn-lt"/>
              </a:rPr>
            </a:br>
            <a:r>
              <a:rPr lang="en-US" sz="2700" b="1" dirty="0">
                <a:solidFill>
                  <a:schemeClr val="bg1"/>
                </a:solidFill>
                <a:latin typeface="+mn-lt"/>
              </a:rPr>
              <a:t> </a:t>
            </a:r>
            <a:br>
              <a:rPr lang="en-US" dirty="0">
                <a:solidFill>
                  <a:schemeClr val="bg1"/>
                </a:solidFill>
              </a:rPr>
            </a:br>
            <a:r>
              <a:rPr lang="en-US" sz="2000" dirty="0">
                <a:solidFill>
                  <a:schemeClr val="bg1"/>
                </a:solidFill>
                <a:latin typeface="+mn-lt"/>
              </a:rPr>
              <a:t>SELECT State, AVG(Total) AS Average_Amount FROM orders </a:t>
            </a:r>
            <a:br>
              <a:rPr lang="en-US" sz="2000" dirty="0">
                <a:solidFill>
                  <a:schemeClr val="bg1"/>
                </a:solidFill>
                <a:latin typeface="+mn-lt"/>
              </a:rPr>
            </a:br>
            <a:r>
              <a:rPr lang="en-US" sz="2000" dirty="0">
                <a:solidFill>
                  <a:schemeClr val="bg1"/>
                </a:solidFill>
                <a:latin typeface="+mn-lt"/>
              </a:rPr>
              <a:t>GROUP BY State;</a:t>
            </a:r>
            <a:endParaRPr lang="en-US" dirty="0">
              <a:solidFill>
                <a:schemeClr val="bg1"/>
              </a:solidFill>
              <a:latin typeface="+mn-lt"/>
            </a:endParaRPr>
          </a:p>
        </p:txBody>
      </p:sp>
      <p:pic>
        <p:nvPicPr>
          <p:cNvPr id="4" name="Picture 3">
            <a:extLst>
              <a:ext uri="{FF2B5EF4-FFF2-40B4-BE49-F238E27FC236}">
                <a16:creationId xmlns:a16="http://schemas.microsoft.com/office/drawing/2014/main" id="{8F10FF5F-C48E-5155-ED08-18B3852343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8065" y="1857989"/>
            <a:ext cx="2896438" cy="3857581"/>
          </a:xfrm>
          <a:prstGeom prst="rect">
            <a:avLst/>
          </a:prstGeom>
        </p:spPr>
      </p:pic>
      <p:pic>
        <p:nvPicPr>
          <p:cNvPr id="6" name="Picture 5">
            <a:extLst>
              <a:ext uri="{FF2B5EF4-FFF2-40B4-BE49-F238E27FC236}">
                <a16:creationId xmlns:a16="http://schemas.microsoft.com/office/drawing/2014/main" id="{0FDFE5B5-DCEB-EAEA-FC6B-40F29C986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797" y="5928310"/>
            <a:ext cx="6751905" cy="647756"/>
          </a:xfrm>
          <a:prstGeom prst="rect">
            <a:avLst/>
          </a:prstGeom>
        </p:spPr>
      </p:pic>
      <p:pic>
        <p:nvPicPr>
          <p:cNvPr id="5" name="Picture 4">
            <a:extLst>
              <a:ext uri="{FF2B5EF4-FFF2-40B4-BE49-F238E27FC236}">
                <a16:creationId xmlns:a16="http://schemas.microsoft.com/office/drawing/2014/main" id="{6EFE0BF5-7BCA-2C44-98F8-6172977A1B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557" y="1946479"/>
            <a:ext cx="3809298" cy="4444182"/>
          </a:xfrm>
          <a:prstGeom prst="rect">
            <a:avLst/>
          </a:prstGeom>
        </p:spPr>
      </p:pic>
    </p:spTree>
    <p:extLst>
      <p:ext uri="{BB962C8B-B14F-4D97-AF65-F5344CB8AC3E}">
        <p14:creationId xmlns:p14="http://schemas.microsoft.com/office/powerpoint/2010/main" val="394170828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255</TotalTime>
  <Words>955</Words>
  <Application>Microsoft Office PowerPoint</Application>
  <PresentationFormat>Widescreen</PresentationFormat>
  <Paragraphs>63</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Garamond</vt:lpstr>
      <vt:lpstr>Times New Roman</vt:lpstr>
      <vt:lpstr>Wingdings</vt:lpstr>
      <vt:lpstr>Organic</vt:lpstr>
      <vt:lpstr>"Optimizing Healthcare Order Analytics with My SQL" </vt:lpstr>
      <vt:lpstr>AGENDA OF PROJECT</vt:lpstr>
      <vt:lpstr>PowerPoint Presentation</vt:lpstr>
      <vt:lpstr>TOOLS USED</vt:lpstr>
      <vt:lpstr>Where did you get the data from ?</vt:lpstr>
      <vt:lpstr>Aim of The Project : </vt:lpstr>
      <vt:lpstr>PowerPoint Presentation</vt:lpstr>
      <vt:lpstr>Count of Orders with isCOD True and False:  SELECT isCOD, COUNT(*) AS Order_Count FROM orders GROUP BY isCOD;</vt:lpstr>
      <vt:lpstr>Average Order Amount for Each State.   SELECT State, AVG(Total) AS Average_Amount FROM orders  GROUP BY State;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divya jagtap</dc:creator>
  <cp:lastModifiedBy>divya jagtap</cp:lastModifiedBy>
  <cp:revision>5</cp:revision>
  <dcterms:created xsi:type="dcterms:W3CDTF">2024-11-16T06:28:07Z</dcterms:created>
  <dcterms:modified xsi:type="dcterms:W3CDTF">2024-11-19T17:14:44Z</dcterms:modified>
</cp:coreProperties>
</file>